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29A652-51F1-4896-9C88-959D326CC0F4}">
  <a:tblStyle styleId="{AB29A652-51F1-4896-9C88-959D326CC0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regular.fntdata"/><Relationship Id="rId25" Type="http://schemas.openxmlformats.org/officeDocument/2006/relationships/slide" Target="slides/slide19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34ba412c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34ba412c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1aa3b7d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1aa3b7d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1aa3b7d1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1aa3b7d1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1aa3b7d1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1aa3b7d1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1aa3b7d1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1aa3b7d1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18baef6b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18baef6b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34ba412c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34ba412c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Pros: Alex Lleva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4ba412c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4ba412c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34ba412c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34ba412c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34ba412c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34ba412c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34ba412c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34ba412c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423da19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423da19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423da19e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423da19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43bb572b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43bb572b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34ba412c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34ba412c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Alex Lleva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38e5c32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38e5c32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18baef6b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18baef6b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18baef6b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18baef6b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aliexpress.com/item/1005003593023289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hyperlink" Target="https://www.ebay.com/itm/393373831591?chn=ps&amp;norover=1&amp;mkevt=1&amp;mkrid=711-117182-37290-0&amp;mkcid=2&amp;itemid=393373831591&amp;targetid=1262749492782&amp;device=c&amp;mktype=&amp;googleloc=9004000&amp;poi=&amp;campaignid=14859008593&amp;mkgroupid=130497710760&amp;rlsatarget=pla-1262749492782&amp;abcId=9300678&amp;merchantid=6296724&amp;gclid=Cj0KCQjwxtSSBhDYARIsAEn0thRIHaZ22yl1HzyF0TqRXtiTKxjekq3iZO6a0xPeRy5upzbVUnpwFg0aAsJ7EALw_wc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hyperlink" Target="https://mint.intuit.com/blog/investments/pros-and-cons-of-bitcoin/" TargetMode="External"/><Relationship Id="rId10" Type="http://schemas.openxmlformats.org/officeDocument/2006/relationships/hyperlink" Target="https://roboticsandautomationnews.com/2021/12/14/what-are-the-main-benefits-of-bitcoin-get-all-the-essentials/47642/" TargetMode="External"/><Relationship Id="rId13" Type="http://schemas.openxmlformats.org/officeDocument/2006/relationships/hyperlink" Target="https://www.fairplanet.org/story/is-cryptocurrency-bad-for-the-environment/" TargetMode="External"/><Relationship Id="rId12" Type="http://schemas.openxmlformats.org/officeDocument/2006/relationships/hyperlink" Target="https://www.sciencedirect.com/science/article/pii/S0921344921005103?via%3Dihub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aliexpress.com/item/1005003593023289.html" TargetMode="External"/><Relationship Id="rId4" Type="http://schemas.openxmlformats.org/officeDocument/2006/relationships/hyperlink" Target="https://minerstat.com" TargetMode="External"/><Relationship Id="rId9" Type="http://schemas.openxmlformats.org/officeDocument/2006/relationships/hyperlink" Target="https://cryptocurrencyfacts.com/how-is-cryptocurrency-created/" TargetMode="External"/><Relationship Id="rId14" Type="http://schemas.openxmlformats.org/officeDocument/2006/relationships/hyperlink" Target="https://www.pcmag.com/how-to/what-is-the-environmental-impact-of-cryptocurrency" TargetMode="External"/><Relationship Id="rId5" Type="http://schemas.openxmlformats.org/officeDocument/2006/relationships/hyperlink" Target="https://kryptex.org" TargetMode="External"/><Relationship Id="rId6" Type="http://schemas.openxmlformats.org/officeDocument/2006/relationships/hyperlink" Target="https://www.investopedia.com/articles/forex/051115/bitcoin-mining-still-profitable.asp" TargetMode="External"/><Relationship Id="rId7" Type="http://schemas.openxmlformats.org/officeDocument/2006/relationships/hyperlink" Target="https://www.investopedia.com/news/why-ethereum-cofounder-proposing-hard-cap/" TargetMode="External"/><Relationship Id="rId8" Type="http://schemas.openxmlformats.org/officeDocument/2006/relationships/hyperlink" Target="https://www.energybot.com/electricity-rates/new-jersey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vs. Bitcoin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10: Wesley Fegan, Ramanand Kachhia, Alexander Lleva, Doron Griffin-Tann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the Cost of Hardware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88"/>
              <a:t>Wesley Fegan</a:t>
            </a:r>
            <a:endParaRPr b="0"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startup cost of Bitcoin and Ethereum is a serious consideration that will have an effect on the efficiency of each currency.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Typically the hardware is large upfront cost. Afterwards money is spent on electricity and maintenance. 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Chassis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88"/>
              <a:t>Wesley Fegan</a:t>
            </a:r>
            <a:endParaRPr b="0" sz="1488"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chassis is the box or rack that the mining hardware is mounted in.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the most common setup, the chassis will hold all of the standard components of a computer.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chassis configured for GPU mining can be used for Ethereum or Bitcoin.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seller on AliExpress sells the “B85” chassis that comes pre-configured with a </a:t>
            </a:r>
            <a:r>
              <a:rPr lang="en"/>
              <a:t>motherboard</a:t>
            </a:r>
            <a:r>
              <a:rPr lang="en"/>
              <a:t> capable of using up to 8 graphics cards, a 2000 Watt PSU, memory, and a processor. All for the reasonable price of $355.</a:t>
            </a:r>
            <a:r>
              <a:rPr baseline="30000" lang="en"/>
              <a:t>1</a:t>
            </a:r>
            <a:endParaRPr baseline="30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https://www.aliexpress.com/item/1005003593023289.html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Warning on ASIC Miners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88"/>
              <a:t>Wesley Fegan</a:t>
            </a:r>
            <a:endParaRPr b="0" sz="1488"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warned other clients about ASICS in the past. Here are my concerns: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are very expensive.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can only mine SHA-256 algorithm based coins such as Bitcoin and a few others.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excludes Ethereum.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can only be used for mining cryptocurrency and therefore may be harder to resell in the future.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use a lot of electricity and deliver considerably lower performance compared to similarly priced GPU based setups.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GPU-Based Mining, A Case Study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88"/>
              <a:t>Wesley Fegan</a:t>
            </a:r>
            <a:endParaRPr b="0" sz="1488"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729450" y="3420825"/>
            <a:ext cx="7688700" cy="15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75"/>
              <a:t>• </a:t>
            </a:r>
            <a:r>
              <a:rPr lang="en" sz="1175"/>
              <a:t>As of the 28</a:t>
            </a:r>
            <a:r>
              <a:rPr baseline="30000" lang="en" sz="1175"/>
              <a:t>th</a:t>
            </a:r>
            <a:r>
              <a:rPr lang="en" sz="1175"/>
              <a:t> of March 2022:</a:t>
            </a:r>
            <a:endParaRPr sz="11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75"/>
              <a:t>     1 BTC = $47,651.20 USD</a:t>
            </a:r>
            <a:endParaRPr sz="11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75"/>
              <a:t>     1 ETH = $3,382.29 USD</a:t>
            </a:r>
            <a:endParaRPr sz="1175"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75"/>
              <a:t>• </a:t>
            </a:r>
            <a:r>
              <a:rPr lang="en" sz="1175"/>
              <a:t>We ignore the cost of the chassis and consider an initial unit investment of $10,000 USD towards graphics cards.</a:t>
            </a:r>
            <a:endParaRPr sz="11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75"/>
              <a:t>• All values are in US dollars.</a:t>
            </a:r>
            <a:endParaRPr sz="11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75"/>
              <a:t>• The currency generated per day was taken from minerstat.com and kryptex.org.</a:t>
            </a:r>
            <a:r>
              <a:rPr baseline="30000" lang="en" sz="1175"/>
              <a:t>2, 3</a:t>
            </a:r>
            <a:endParaRPr baseline="30000" sz="11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• The energy cost was determined by using the current average commercial energy rate in New Jersey: $0.12.</a:t>
            </a:r>
            <a:r>
              <a:rPr baseline="30000" lang="en" sz="1200"/>
              <a:t>6</a:t>
            </a:r>
            <a:endParaRPr baseline="30000" sz="1125"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948" y="2189225"/>
            <a:ext cx="6652125" cy="11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 from the Case Study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88"/>
              <a:t>Wesley Fegan</a:t>
            </a:r>
            <a:endParaRPr b="0" sz="1488"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Many weaker cards use more electricity, but generate more profit than fewer stronger cards.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Ethereum is more profitable than Bitcoin.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Interest is waning in Bitcoin.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very recent Nvidia CMP 170HX (which is </a:t>
            </a:r>
            <a:r>
              <a:rPr lang="en"/>
              <a:t>tailored</a:t>
            </a:r>
            <a:r>
              <a:rPr lang="en"/>
              <a:t> to the crypto market) does not have data available for Bitcoin.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However, there is information available for Ethereum.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Ethereum Mining Profitable?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729450" y="2078875"/>
            <a:ext cx="3967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single Ethereum miner that mined a full block was rewarded with 170 ETH ($540,000)  for his efforts.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Mining Ethereum is now far more profitable than any of the other alternatives.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Mining Over the course of 2020 and early 2021, Ethereum gained considerably more money, with profits practically doubling in a single month. 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226" y="1132750"/>
            <a:ext cx="2405424" cy="320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6229238" y="4339975"/>
            <a:ext cx="24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Ethereum Mining Rig 550-560 MH/s “Plug and Go” 6 GPUs </a:t>
            </a:r>
            <a:r>
              <a:rPr lang="en" sz="700" u="sng">
                <a:solidFill>
                  <a:schemeClr val="hlink"/>
                </a:solidFill>
                <a:hlinkClick r:id="rId4"/>
              </a:rPr>
              <a:t>Source</a:t>
            </a:r>
            <a:endParaRPr sz="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</a:t>
            </a:r>
            <a:r>
              <a:rPr lang="en"/>
              <a:t> Pros &amp; Cons</a:t>
            </a:r>
            <a:endParaRPr/>
          </a:p>
        </p:txBody>
      </p:sp>
      <p:graphicFrame>
        <p:nvGraphicFramePr>
          <p:cNvPr id="189" name="Google Shape;189;p28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{AB29A652-51F1-4896-9C88-959D326CC0F4}</a:tableStyleId>
              </a:tblPr>
              <a:tblGrid>
                <a:gridCol w="3619500"/>
                <a:gridCol w="3619500"/>
              </a:tblGrid>
              <a:tr h="23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232400"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Transactions with Bitcoin don’t include banking fees.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High return potential for early adopters.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Accessible</a:t>
                      </a:r>
                      <a:r>
                        <a:rPr lang="en" sz="1200"/>
                        <a:t> and liquid. 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Better name recognition with laymen.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Transactions are P2P,  pseudonymous, and transparent.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Fixed number of coins may protect against inflation.</a:t>
                      </a:r>
                      <a:r>
                        <a:rPr baseline="30000" lang="en" sz="1200"/>
                        <a:t>4</a:t>
                      </a:r>
                      <a:endParaRPr baseline="30000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Fixed amount of Bitcoin can exist.</a:t>
                      </a:r>
                      <a:r>
                        <a:rPr baseline="30000" lang="en" sz="1200"/>
                        <a:t>4</a:t>
                      </a:r>
                      <a:endParaRPr baseline="30000"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Interest is declining.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Harder to mine.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Pros &amp; Cons</a:t>
            </a:r>
            <a:endParaRPr/>
          </a:p>
        </p:txBody>
      </p:sp>
      <p:graphicFrame>
        <p:nvGraphicFramePr>
          <p:cNvPr id="195" name="Google Shape;195;p2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{AB29A652-51F1-4896-9C88-959D326CC0F4}</a:tableStyleId>
              </a:tblPr>
              <a:tblGrid>
                <a:gridCol w="3619500"/>
                <a:gridCol w="3619500"/>
              </a:tblGrid>
              <a:tr h="34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238525"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Transactions with Ethereum don’t include banking fees.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Accessible and liquid.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Up to 18 million coins can be created each year.</a:t>
                      </a:r>
                      <a:r>
                        <a:rPr baseline="30000" lang="en" sz="1200"/>
                        <a:t>5</a:t>
                      </a:r>
                      <a:endParaRPr baseline="30000"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The Ethereum blockchain has room for growth.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Easier to mine.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Less name recognition with laymen.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May be less protected against inflation.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</a:t>
            </a:r>
            <a:r>
              <a:rPr lang="en"/>
              <a:t>recommend</a:t>
            </a:r>
            <a:r>
              <a:rPr lang="en"/>
              <a:t> basing the new currency on Ethereum.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Both systems consume considerable energy, however Ethereum’s lack of ASIC support results in a considerable reduction in e-waste.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future growth and blockchain use is important, Ethereum is better suited.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Ethereum is more </a:t>
            </a:r>
            <a:r>
              <a:rPr lang="en"/>
              <a:t>popular</a:t>
            </a:r>
            <a:r>
              <a:rPr lang="en"/>
              <a:t> due to its friendliness to late adopters and ease of use.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inflation is a concern we recommend Bitcoin.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Overall, we find more evidence in support of Ethereum.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8056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800"/>
              <a:t>1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https://www.aliexpress.com/item/1005003593023289.html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800"/>
              <a:t>2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https://minerstat.com 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800"/>
              <a:t>3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https://kryptex.org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800"/>
              <a:t>4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https://www.investopedia.com/articles/forex/051115/bitcoin-mining-still-profitable.asp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800"/>
              <a:t>5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https://www.investopedia.com/news/why-ethereum-cofounder-proposing-hard-cap/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800"/>
              <a:t>6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https://www.energybot.com/electricity-rates/new-jersey/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900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https://cryptocurrencyfacts.com/how-is-cryptocurrency-created/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900"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/>
              </a:rPr>
              <a:t>https://roboticsandautomationnews.com/2021/12/14/what-are-the-main-benefits-of-bitcoin-get-all-the-essentials/47642/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900"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/>
              </a:rPr>
              <a:t>https://mint.intuit.com/blog/investments/pros-and-cons-of-bitcoin/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900"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/>
              </a:rPr>
              <a:t>https://www.sciencedirect.com/science/article/pii/S0921344921005103?via%3Dihub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900"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/>
              </a:rPr>
              <a:t>https://www.fairplanet.org/story/is-cryptocurrency-bad-for-the-environment/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900"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4"/>
              </a:rPr>
              <a:t>https://www.pcmag.com/how-to/what-is-the-environmental-impact-of-cryptocurrency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Situation Analysis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941150"/>
            <a:ext cx="7688700" cy="22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Objective: E</a:t>
            </a:r>
            <a:r>
              <a:rPr lang="en" sz="1400"/>
              <a:t>valuate Ethereum as a contender of bitcoin for the basis of your currency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We will go over: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environmental impact of each coin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 a cryptocurrency works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</a:t>
            </a:r>
            <a:r>
              <a:rPr lang="en" sz="1400"/>
              <a:t>profitability</a:t>
            </a:r>
            <a:r>
              <a:rPr lang="en" sz="1400"/>
              <a:t> of each coin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costs of cryptocurrency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Pros and Cons of Bitcoin and Ethereum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We will conclude with our recommendation and closing thoughts.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Bitcoin’s Environmental Impact: E-Wastes (E→Electronic)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4584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Bitcoin mining produces 30 kilotons of e-waste </a:t>
            </a:r>
            <a:r>
              <a:rPr lang="en"/>
              <a:t>annually</a:t>
            </a:r>
            <a:r>
              <a:rPr lang="en"/>
              <a:t>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Comparable</a:t>
            </a:r>
            <a:r>
              <a:rPr lang="en"/>
              <a:t> to the e-wastes of the Netherlands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Bitcoin rewards larger contributors of computing power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Incentivizes miners to upgrade their equipment for faster computing power and throw away their old equipment.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Entire computers, graphics cards, and ASIC systems—all thrown away to get newer ones.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000" y="2695500"/>
            <a:ext cx="3672000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Bitcoin’s Environmental Impact: Power Consumption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5285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Bitcoin transaction uses about 2100 kilowatt hours (kWh) of electricity.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Average US household consumes this in 75 days.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Annually, Bitcoin mining 91 terawatt hours of electricity.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0.5% of world’s electricity consumption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Seven times more than what Google uses annually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More energy consumed by Finland annually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Due to ASIC systems needing to run continuously and have constant cooling to prevent hardware from overheating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453" y="1853850"/>
            <a:ext cx="3164549" cy="329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Bitcoin’s Environmental Impact: Pollution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9450" y="2078875"/>
            <a:ext cx="438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Due to Bitcoin’s massive energy consumption, it also contributes to greenhouse gas emissions.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Annual carbon footprint is comparable to the release of 97.2 megatonnes of CO2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More annual G.G.E.  than the entirety of Argentina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Damages the environment and the planet as global temperatures rise due to a continued increase in G.G.E.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450" y="2036827"/>
            <a:ext cx="3919549" cy="28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Cryptocurrencies Created?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729450" y="1853850"/>
            <a:ext cx="76887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Crypto is software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Every function from how transactions are recorded to how data is stored is dictated by 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Created by algos that rely on cryptography, each transaction relates back to cryptographic code that secures the network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Decentralized and distributed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Hosted on many </a:t>
            </a:r>
            <a:r>
              <a:rPr lang="en"/>
              <a:t>people's</a:t>
            </a:r>
            <a:r>
              <a:rPr lang="en"/>
              <a:t>’ computer across the world instead of just one server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Algorithms are written to award coins to computers that add transactions to the blockchain by a process known as mining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Bitcoin and Ethereum use mining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Code of the cryptocurrency </a:t>
            </a:r>
            <a:r>
              <a:rPr lang="en"/>
              <a:t>defines</a:t>
            </a:r>
            <a:r>
              <a:rPr lang="en"/>
              <a:t> things like maximum supply, mining rewards, etc.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new coins aren’t </a:t>
            </a:r>
            <a:r>
              <a:rPr lang="en"/>
              <a:t>created</a:t>
            </a:r>
            <a:r>
              <a:rPr lang="en"/>
              <a:t> by mining, they are created by other mechanisms contained in the software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Mining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7650" y="2377550"/>
            <a:ext cx="4544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Miners get compensated for finding a hash in new currency there are 21 million bitcoins.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Diggers will collect, exchange costs for creating another square after 21 million.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Every four years, the sum paid each hash is cut in half.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450" y="2083359"/>
            <a:ext cx="3513149" cy="219436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5443975" y="4623850"/>
            <a:ext cx="27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Ramanand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Bitcoin Mining Profitable?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29450" y="2136300"/>
            <a:ext cx="4140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Every four years, the award is half.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Smaller miners have found it more difficult to compete with serious miners.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Mining pools might help you be more productive, but they also come with certain drawbacks.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 of December 2019, the cost of mining one coin is about $7,000, therefore the energy expenditure alone may not be worth it. 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150" y="2006250"/>
            <a:ext cx="3969450" cy="19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5443975" y="4531950"/>
            <a:ext cx="27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Ramanand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</a:t>
            </a:r>
            <a:r>
              <a:rPr lang="en"/>
              <a:t> Mining 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729450" y="2078875"/>
            <a:ext cx="4347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Ethermine has over 400,000 active miners, whereas the pool 2miners has over 80,000 active miners.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At the average hash rate, mining one Ethereum  takes around 7.5 days. 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450" y="1853850"/>
            <a:ext cx="3762750" cy="18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5432500" y="4463025"/>
            <a:ext cx="27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Ramanand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